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65" r:id="rId6"/>
    <p:sldId id="259" r:id="rId7"/>
    <p:sldId id="262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B8F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4163" autoAdjust="0"/>
    <p:restoredTop sz="88117" autoAdjust="0"/>
  </p:normalViewPr>
  <p:slideViewPr>
    <p:cSldViewPr snapToObjects="1">
      <p:cViewPr varScale="1">
        <p:scale>
          <a:sx n="85" d="100"/>
          <a:sy n="85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4F47-672D-AE41-B903-2AC872268DDD}" type="datetimeFigureOut">
              <a:rPr lang="en-US" smtClean="0"/>
              <a:pPr/>
              <a:t>5/27/12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A124B-0368-2849-AD05-34C699D4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A124B-0368-2849-AD05-34C699D48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B8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hyperlink" Target="http://www.youtube.com/watch?v=EBOjl8lG9G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 2500 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Educational Issues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  <a:latin typeface="Chalkduster"/>
                <a:cs typeface="Chalkduster"/>
              </a:rPr>
              <a:t>Alexandra </a:t>
            </a:r>
            <a:r>
              <a:rPr lang="en-CA" dirty="0" err="1">
                <a:solidFill>
                  <a:schemeClr val="tx1"/>
                </a:solidFill>
                <a:latin typeface="Chalkduster"/>
                <a:cs typeface="Chalkduster"/>
              </a:rPr>
              <a:t>Pletch</a:t>
            </a:r>
            <a:endParaRPr lang="en-US" dirty="0">
              <a:solidFill>
                <a:schemeClr val="tx1"/>
              </a:solidFill>
              <a:latin typeface="Chalkduster"/>
              <a:cs typeface="Chalkduster"/>
            </a:endParaRPr>
          </a:p>
          <a:p>
            <a:r>
              <a:rPr lang="en-CA" dirty="0">
                <a:solidFill>
                  <a:schemeClr val="tx1"/>
                </a:solidFill>
                <a:latin typeface="Chalkduster"/>
                <a:cs typeface="Chalkduster"/>
              </a:rPr>
              <a:t>Kimberly </a:t>
            </a:r>
            <a:r>
              <a:rPr lang="en-CA" dirty="0" err="1">
                <a:solidFill>
                  <a:schemeClr val="tx1"/>
                </a:solidFill>
                <a:latin typeface="Chalkduster"/>
                <a:cs typeface="Chalkduster"/>
              </a:rPr>
              <a:t>Soutiere</a:t>
            </a:r>
            <a:r>
              <a:rPr lang="en-CA" dirty="0">
                <a:solidFill>
                  <a:schemeClr val="tx1"/>
                </a:solidFill>
                <a:latin typeface="Chalkduster"/>
                <a:cs typeface="Chalkduster"/>
              </a:rPr>
              <a:t> </a:t>
            </a:r>
            <a:endParaRPr lang="en-US" dirty="0">
              <a:solidFill>
                <a:schemeClr val="tx1"/>
              </a:solidFill>
              <a:latin typeface="Chalkduster"/>
              <a:cs typeface="Chalkduster"/>
            </a:endParaRPr>
          </a:p>
          <a:p>
            <a:r>
              <a:rPr lang="en-CA" dirty="0">
                <a:solidFill>
                  <a:schemeClr val="tx1"/>
                </a:solidFill>
                <a:latin typeface="Chalkduster"/>
                <a:cs typeface="Chalkduster"/>
              </a:rPr>
              <a:t>Andrea Ziel</a:t>
            </a:r>
            <a:endParaRPr lang="en-US" dirty="0">
              <a:solidFill>
                <a:schemeClr val="tx1"/>
              </a:solidFill>
              <a:latin typeface="Chalkduster"/>
              <a:cs typeface="Chalkduster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teaching apple with hear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6200"/>
            <a:ext cx="2306708" cy="2582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0668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  <a:latin typeface="Chalkduster"/>
                <a:cs typeface="Chalkduster"/>
              </a:rPr>
              <a:t>Bullying isn’t a fun experience, but it’s a learning experience on how to deal with difficult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llying-300x28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2017">
            <a:off x="6174903" y="1914278"/>
            <a:ext cx="2654010" cy="2485923"/>
          </a:xfrm>
          <a:prstGeom prst="rect">
            <a:avLst/>
          </a:prstGeom>
        </p:spPr>
      </p:pic>
      <p:pic>
        <p:nvPicPr>
          <p:cNvPr id="6" name="Picture 5" descr="Cyber_bullying__by_unhappyspo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35364">
            <a:off x="252647" y="1940714"/>
            <a:ext cx="2997200" cy="2247900"/>
          </a:xfrm>
          <a:prstGeom prst="rect">
            <a:avLst/>
          </a:prstGeom>
        </p:spPr>
      </p:pic>
      <p:pic>
        <p:nvPicPr>
          <p:cNvPr id="7" name="Picture 6" descr="domestic-violence-md-ne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1110" y="2916019"/>
            <a:ext cx="3365890" cy="36576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Chalkduster"/>
                <a:cs typeface="Chalkduster"/>
              </a:rPr>
              <a:t>Bullying</a:t>
            </a:r>
            <a:endParaRPr lang="en-US" sz="6600" dirty="0">
              <a:latin typeface="Chalkduster"/>
              <a:cs typeface="Chalkduster"/>
            </a:endParaRPr>
          </a:p>
        </p:txBody>
      </p:sp>
      <p:sp>
        <p:nvSpPr>
          <p:cNvPr id="10" name="TextBox 9"/>
          <p:cNvSpPr txBox="1"/>
          <p:nvPr/>
        </p:nvSpPr>
        <p:spPr>
          <a:xfrm rot="20798657">
            <a:off x="289383" y="4421654"/>
            <a:ext cx="3181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Recognize 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  <p:sp>
        <p:nvSpPr>
          <p:cNvPr id="11" name="TextBox 10"/>
          <p:cNvSpPr txBox="1"/>
          <p:nvPr/>
        </p:nvSpPr>
        <p:spPr>
          <a:xfrm rot="20885130">
            <a:off x="616313" y="5103534"/>
            <a:ext cx="2454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It in the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  <p:sp>
        <p:nvSpPr>
          <p:cNvPr id="12" name="TextBox 11"/>
          <p:cNvSpPr txBox="1"/>
          <p:nvPr/>
        </p:nvSpPr>
        <p:spPr>
          <a:xfrm rot="686996">
            <a:off x="6476999" y="4829615"/>
            <a:ext cx="2895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Know how to handle it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  <p:sp>
        <p:nvSpPr>
          <p:cNvPr id="13" name="TextBox 12"/>
          <p:cNvSpPr txBox="1"/>
          <p:nvPr/>
        </p:nvSpPr>
        <p:spPr>
          <a:xfrm rot="20853253">
            <a:off x="154722" y="5776548"/>
            <a:ext cx="3317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Classroom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  <p:sp>
        <p:nvSpPr>
          <p:cNvPr id="14" name="TextBox 13"/>
          <p:cNvSpPr txBox="1"/>
          <p:nvPr/>
        </p:nvSpPr>
        <p:spPr>
          <a:xfrm rot="20899708">
            <a:off x="124050" y="1365658"/>
            <a:ext cx="208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Cyber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8580" y="2216282"/>
            <a:ext cx="320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Emotional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  <p:sp>
        <p:nvSpPr>
          <p:cNvPr id="16" name="TextBox 15"/>
          <p:cNvSpPr txBox="1"/>
          <p:nvPr/>
        </p:nvSpPr>
        <p:spPr>
          <a:xfrm rot="890427">
            <a:off x="6858000" y="116136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Physical</a:t>
            </a:r>
            <a:endParaRPr lang="en-US" sz="3600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alkduster"/>
                <a:cs typeface="Chalkduster"/>
              </a:rPr>
              <a:t>What Is Bullying?</a:t>
            </a:r>
            <a:endParaRPr lang="en-US" b="1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338"/>
            <a:ext cx="7924800" cy="4435062"/>
          </a:xfrm>
        </p:spPr>
        <p:txBody>
          <a:bodyPr/>
          <a:lstStyle/>
          <a:p>
            <a:r>
              <a:rPr lang="en-CA" dirty="0">
                <a:solidFill>
                  <a:schemeClr val="bg1"/>
                </a:solidFill>
                <a:latin typeface="Chalkduster"/>
                <a:cs typeface="Chalkduster"/>
              </a:rPr>
              <a:t>“</a:t>
            </a:r>
            <a:r>
              <a:rPr lang="en-CA" dirty="0" smtClean="0">
                <a:solidFill>
                  <a:schemeClr val="bg1"/>
                </a:solidFill>
                <a:latin typeface="Chalkduster"/>
                <a:cs typeface="Chalkduster"/>
              </a:rPr>
              <a:t>A hurtful </a:t>
            </a:r>
            <a:r>
              <a:rPr lang="en-CA" dirty="0">
                <a:solidFill>
                  <a:schemeClr val="bg1"/>
                </a:solidFill>
                <a:latin typeface="Chalkduster"/>
                <a:cs typeface="Chalkduster"/>
              </a:rPr>
              <a:t>action carried out repeatedly over time.” (Froschl, Sprung, &amp; Hinitz, </a:t>
            </a:r>
            <a:r>
              <a:rPr lang="en-CA" dirty="0">
                <a:solidFill>
                  <a:srgbClr val="FFFFFF"/>
                </a:solidFill>
                <a:latin typeface="Chalkduster"/>
                <a:cs typeface="Chalkduster"/>
              </a:rPr>
              <a:t>2005</a:t>
            </a:r>
            <a:r>
              <a:rPr lang="en-CA" dirty="0" smtClean="0">
                <a:solidFill>
                  <a:srgbClr val="FFFFFF"/>
                </a:solidFill>
                <a:latin typeface="Chalkduster"/>
                <a:cs typeface="Chalkduster"/>
              </a:rPr>
              <a:t>)</a:t>
            </a:r>
          </a:p>
          <a:p>
            <a:pPr>
              <a:buNone/>
            </a:pPr>
            <a:endParaRPr lang="en-CA" sz="1100" dirty="0" smtClean="0">
              <a:cs typeface="Britannic Bold"/>
            </a:endParaRPr>
          </a:p>
          <a:p>
            <a:r>
              <a:rPr lang="en-CA" dirty="0">
                <a:solidFill>
                  <a:srgbClr val="FFFFFF"/>
                </a:solidFill>
                <a:latin typeface="Chalkduster"/>
                <a:cs typeface="Chalkduster"/>
              </a:rPr>
              <a:t>“Bullying is a way of treating people that is mean and hurtful. People who bully are not bad people, their behaviour is what’s bad. A person can learn to stop acting like a bully.” (Beane, &amp; Fox, 2009)</a:t>
            </a:r>
          </a:p>
          <a:p>
            <a:endParaRPr lang="en-US" dirty="0" smtClean="0">
              <a:cs typeface="Britann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halkduster"/>
                <a:cs typeface="Chalkduster"/>
              </a:rPr>
              <a:t>Who’s an Expert?</a:t>
            </a:r>
            <a:endParaRPr lang="en-US" b="1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3428999"/>
          </a:xfrm>
        </p:spPr>
        <p:txBody>
          <a:bodyPr/>
          <a:lstStyle/>
          <a:p>
            <a:r>
              <a:rPr lang="en-CA" sz="3600" dirty="0" err="1" smtClean="0">
                <a:solidFill>
                  <a:srgbClr val="FFFFFF"/>
                </a:solidFill>
                <a:latin typeface="Chalkduster"/>
                <a:cs typeface="Chalkduster"/>
              </a:rPr>
              <a:t>Izzy</a:t>
            </a:r>
            <a:r>
              <a:rPr lang="en-CA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 </a:t>
            </a:r>
            <a:r>
              <a:rPr lang="en-CA" sz="3600" dirty="0" err="1" smtClean="0">
                <a:solidFill>
                  <a:srgbClr val="FFFFFF"/>
                </a:solidFill>
                <a:latin typeface="Chalkduster"/>
                <a:cs typeface="Chalkduster"/>
              </a:rPr>
              <a:t>Kalman</a:t>
            </a:r>
            <a:endParaRPr lang="en-CA" sz="3600" dirty="0" smtClean="0">
              <a:solidFill>
                <a:srgbClr val="FFFFFF"/>
              </a:solidFill>
              <a:latin typeface="Chalkduster"/>
              <a:cs typeface="Chalkduster"/>
            </a:endParaRPr>
          </a:p>
          <a:p>
            <a:pPr>
              <a:buNone/>
            </a:pPr>
            <a:endParaRPr lang="en-CA" sz="1600" dirty="0" smtClean="0">
              <a:solidFill>
                <a:srgbClr val="FFFFFF"/>
              </a:solidFill>
              <a:latin typeface="Chalkduster"/>
              <a:cs typeface="Chalkduster"/>
            </a:endParaRPr>
          </a:p>
          <a:p>
            <a:r>
              <a:rPr lang="en-CA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Parents</a:t>
            </a:r>
          </a:p>
          <a:p>
            <a:pPr>
              <a:buNone/>
            </a:pPr>
            <a:r>
              <a:rPr lang="en-CA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 </a:t>
            </a:r>
          </a:p>
          <a:p>
            <a:r>
              <a:rPr lang="en-CA" sz="3600" dirty="0" smtClean="0">
                <a:solidFill>
                  <a:srgbClr val="FFFFFF"/>
                </a:solidFill>
                <a:latin typeface="Chalkduster"/>
                <a:cs typeface="Chalkduster"/>
              </a:rPr>
              <a:t>Teachers</a:t>
            </a:r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pic>
        <p:nvPicPr>
          <p:cNvPr id="5" name="Content Placeholder 4" descr="Screen Shot 2012-05-26 at 1.23.40 PM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038600"/>
          </a:xfrm>
        </p:spPr>
      </p:pic>
      <p:sp>
        <p:nvSpPr>
          <p:cNvPr id="6" name="TextBox 5"/>
          <p:cNvSpPr txBox="1"/>
          <p:nvPr/>
        </p:nvSpPr>
        <p:spPr>
          <a:xfrm>
            <a:off x="457200" y="5867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http://chickensoupfortheterroristsoul.blogspot.ca/2012/02/chicken-soup-with-izzy-kalman-again.html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Classroom Community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  <a:latin typeface="Chalkduster"/>
                <a:cs typeface="Chalkduster"/>
              </a:rPr>
              <a:t>“Healthy families and communities give individuals the experience of a life that extends beyond selfish interests… They combat personal insecurity with a simple, ancient message: “You are not alone.” When people are part of an effectively functioning community, they feel responsible in a way that isolated individuals never can.”</a:t>
            </a:r>
          </a:p>
          <a:p>
            <a:pPr>
              <a:buNone/>
            </a:pPr>
            <a:endParaRPr lang="en-US" sz="1600" i="1" dirty="0" smtClean="0">
              <a:latin typeface="Chalkboard"/>
              <a:cs typeface="Chalkboard"/>
            </a:endParaRPr>
          </a:p>
          <a:p>
            <a:pPr>
              <a:buNone/>
            </a:pPr>
            <a:r>
              <a:rPr lang="en-US" sz="1600" i="1" dirty="0" smtClean="0">
                <a:latin typeface="Chalkboard"/>
                <a:cs typeface="Chalkboard"/>
              </a:rPr>
              <a:t>~ John W. Gardner, “National Renewal” a speech given for the National Civic League, found on page 73 in Barbara </a:t>
            </a:r>
            <a:r>
              <a:rPr lang="en-US" sz="1600" i="1" dirty="0" err="1" smtClean="0">
                <a:latin typeface="Chalkboard"/>
                <a:cs typeface="Chalkboard"/>
              </a:rPr>
              <a:t>Coloroso’s</a:t>
            </a:r>
            <a:r>
              <a:rPr lang="en-US" sz="1600" i="1" dirty="0" smtClean="0">
                <a:latin typeface="Chalkboard"/>
                <a:cs typeface="Chalkboard"/>
              </a:rPr>
              <a:t> the bully, the bullied, and the bystander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halkduster"/>
                <a:cs typeface="Chalkduster"/>
              </a:rPr>
              <a:t>Activity: Compliment Cards</a:t>
            </a:r>
            <a:endParaRPr lang="en-US" sz="4000" b="1" dirty="0">
              <a:latin typeface="Chalkduster"/>
              <a:cs typeface="Chalkduster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FFFF"/>
                </a:solidFill>
                <a:latin typeface="Chalkduster"/>
                <a:cs typeface="Chalkduster"/>
              </a:rPr>
              <a:t>Examples</a:t>
            </a:r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:</a:t>
            </a:r>
          </a:p>
          <a:p>
            <a:pPr>
              <a:buNone/>
            </a:pPr>
            <a:endParaRPr lang="en-US" sz="1600" dirty="0" smtClean="0">
              <a:solidFill>
                <a:srgbClr val="FFFFFF"/>
              </a:solidFill>
              <a:latin typeface="Chalkduster"/>
              <a:cs typeface="Chalkduster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Kids enjoy being with you</a:t>
            </a: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You are a good Role model</a:t>
            </a: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You always treat others with respect</a:t>
            </a: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You are so dependable</a:t>
            </a: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You have wonderful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2672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“As teachers it is our responsibility to create atmospheres where the students can feel safe and learn to there greatest potential” </a:t>
            </a:r>
            <a:b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</a:br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(Gleason 2011)</a:t>
            </a:r>
            <a:endParaRPr lang="en-US" dirty="0">
              <a:solidFill>
                <a:srgbClr val="FFFFFF"/>
              </a:solidFill>
              <a:latin typeface="Chalkduster"/>
              <a:cs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halkduster"/>
                <a:cs typeface="Chalkduster"/>
              </a:rPr>
              <a:t>Bullying in School: </a:t>
            </a:r>
            <a:br>
              <a:rPr lang="en-US" b="1" dirty="0" smtClean="0">
                <a:latin typeface="Chalkduster"/>
                <a:cs typeface="Chalkduster"/>
              </a:rPr>
            </a:br>
            <a:r>
              <a:rPr lang="en-US" b="1" dirty="0" smtClean="0">
                <a:latin typeface="Chalkduster"/>
                <a:cs typeface="Chalkduster"/>
              </a:rPr>
              <a:t>Kick a Ginger Day</a:t>
            </a:r>
            <a:endParaRPr lang="en-US" b="1" dirty="0">
              <a:latin typeface="Chalkduster"/>
              <a:cs typeface="Chalkdus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648200" cy="3429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When teasing turns to harassment</a:t>
            </a: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Zero – Tolerance policies</a:t>
            </a:r>
          </a:p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Document actions the day they occur as a liability precaution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south_park-sho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2209800"/>
            <a:ext cx="3352800" cy="3031982"/>
          </a:xfrm>
        </p:spPr>
      </p:pic>
      <p:sp>
        <p:nvSpPr>
          <p:cNvPr id="7" name="TextBox 6"/>
          <p:cNvSpPr txBox="1"/>
          <p:nvPr/>
        </p:nvSpPr>
        <p:spPr>
          <a:xfrm>
            <a:off x="457200" y="6019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3"/>
              </a:rPr>
              <a:t>http://</a:t>
            </a:r>
            <a:r>
              <a:rPr lang="en-CA" dirty="0" err="1">
                <a:hlinkClick r:id="rId3"/>
              </a:rPr>
              <a:t>www.youtube.com/watch?v</a:t>
            </a:r>
            <a:r>
              <a:rPr lang="en-CA" dirty="0">
                <a:hlinkClick r:id="rId3"/>
              </a:rPr>
              <a:t>=EBOjl8lG9GI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Activity: What Would You Do?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581400" y="1752600"/>
            <a:ext cx="5562600" cy="48307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Chalkduster"/>
                <a:cs typeface="Chalkduster"/>
              </a:rPr>
              <a:t>The teachers expressed that they participate in workshops, but there is little stimulation training, it is a lot of reading and being told to try different and new techniques in their classrooms.  (Gleason 2011)</a:t>
            </a:r>
          </a:p>
          <a:p>
            <a:endParaRPr lang="en-US" dirty="0"/>
          </a:p>
        </p:txBody>
      </p:sp>
      <p:pic>
        <p:nvPicPr>
          <p:cNvPr id="12" name="Content Placeholder 11" descr="liottle-girl-isolat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600" y="2590800"/>
            <a:ext cx="3657600" cy="29162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388</Words>
  <Application>Microsoft Macintosh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Ed 2500  Educational Issues</vt:lpstr>
      <vt:lpstr>Bullying</vt:lpstr>
      <vt:lpstr>What Is Bullying?</vt:lpstr>
      <vt:lpstr>Who’s an Expert?</vt:lpstr>
      <vt:lpstr>Classroom Community</vt:lpstr>
      <vt:lpstr>Activity: Compliment Cards</vt:lpstr>
      <vt:lpstr>“As teachers it is our responsibility to create atmospheres where the students can feel safe and learn to there greatest potential”  (Gleason 2011)</vt:lpstr>
      <vt:lpstr>Bullying in School:  Kick a Ginger Day</vt:lpstr>
      <vt:lpstr>Activity: What Would You Do?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2500  Educational Issues</dc:title>
  <dc:creator>Andrea Ziel</dc:creator>
  <cp:lastModifiedBy>Andrea Ziel</cp:lastModifiedBy>
  <cp:revision>35</cp:revision>
  <dcterms:created xsi:type="dcterms:W3CDTF">2012-05-28T03:05:42Z</dcterms:created>
  <dcterms:modified xsi:type="dcterms:W3CDTF">2012-05-28T03:23:17Z</dcterms:modified>
</cp:coreProperties>
</file>